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Radley"/>
      <p:regular r:id="rId32"/>
      <p: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jK9CETV1N/Fzdwqlp+prKnniie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dley-italic.fntdata"/><Relationship Id="rId10" Type="http://schemas.openxmlformats.org/officeDocument/2006/relationships/slide" Target="slides/slide6.xml"/><Relationship Id="rId32" Type="http://schemas.openxmlformats.org/officeDocument/2006/relationships/font" Target="fonts/Radley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" name="Google Shape;15;p29"/>
          <p:cNvSpPr/>
          <p:nvPr/>
        </p:nvSpPr>
        <p:spPr>
          <a:xfrm>
            <a:off x="4456113" y="31750"/>
            <a:ext cx="0" cy="1588"/>
          </a:xfrm>
          <a:custGeom>
            <a:rect b="b" l="l" r="r" t="t"/>
            <a:pathLst>
              <a:path extrusionOk="0" h="2" w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cap="flat" cmpd="sng" w="9525">
            <a:solidFill>
              <a:srgbClr val="30466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" name="Google Shape;16;p29"/>
          <p:cNvSpPr txBox="1"/>
          <p:nvPr>
            <p:ph type="ctrTitle"/>
          </p:nvPr>
        </p:nvSpPr>
        <p:spPr>
          <a:xfrm>
            <a:off x="855388" y="863068"/>
            <a:ext cx="6007691" cy="4985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Meiryo"/>
              <a:buNone/>
              <a:defRPr b="0" sz="600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8197352" y="863068"/>
            <a:ext cx="3351729" cy="5120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0" sz="2400" cap="none">
                <a:solidFill>
                  <a:srgbClr val="262626"/>
                </a:solidFill>
              </a:defRPr>
            </a:lvl1pPr>
            <a:lvl2pPr lvl="1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sz="1600"/>
            </a:lvl6pPr>
            <a:lvl7pPr lvl="6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sz="1600"/>
            </a:lvl7pPr>
            <a:lvl8pPr lvl="7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sz="1600"/>
            </a:lvl8pPr>
            <a:lvl9pPr lvl="8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" name="Google Shape;19;p29"/>
          <p:cNvSpPr txBox="1"/>
          <p:nvPr>
            <p:ph idx="10" type="dt"/>
          </p:nvPr>
        </p:nvSpPr>
        <p:spPr>
          <a:xfrm>
            <a:off x="8197353" y="6309360"/>
            <a:ext cx="215113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1" type="ftr"/>
          </p:nvPr>
        </p:nvSpPr>
        <p:spPr>
          <a:xfrm>
            <a:off x="855388" y="6309360"/>
            <a:ext cx="600769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8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" type="body"/>
          </p:nvPr>
        </p:nvSpPr>
        <p:spPr>
          <a:xfrm rot="5400000">
            <a:off x="5864128" y="217656"/>
            <a:ext cx="5197497" cy="61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8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8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9"/>
          <p:cNvSpPr txBox="1"/>
          <p:nvPr>
            <p:ph type="title"/>
          </p:nvPr>
        </p:nvSpPr>
        <p:spPr>
          <a:xfrm rot="5400000">
            <a:off x="7393812" y="2391190"/>
            <a:ext cx="5339932" cy="1571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9"/>
          <p:cNvSpPr txBox="1"/>
          <p:nvPr>
            <p:ph idx="1" type="body"/>
          </p:nvPr>
        </p:nvSpPr>
        <p:spPr>
          <a:xfrm rot="5400000">
            <a:off x="3252191" y="205882"/>
            <a:ext cx="5322596" cy="5959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9" name="Google Shape;89;p39"/>
          <p:cNvSpPr txBox="1"/>
          <p:nvPr>
            <p:ph idx="10" type="dt"/>
          </p:nvPr>
        </p:nvSpPr>
        <p:spPr>
          <a:xfrm>
            <a:off x="9277965" y="6296615"/>
            <a:ext cx="25059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9"/>
          <p:cNvSpPr txBox="1"/>
          <p:nvPr>
            <p:ph idx="11" type="ftr"/>
          </p:nvPr>
        </p:nvSpPr>
        <p:spPr>
          <a:xfrm>
            <a:off x="2933699" y="6296615"/>
            <a:ext cx="5959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9"/>
          <p:cNvSpPr txBox="1"/>
          <p:nvPr>
            <p:ph idx="12" type="sldNum"/>
          </p:nvPr>
        </p:nvSpPr>
        <p:spPr>
          <a:xfrm rot="5400000">
            <a:off x="8734643" y="2853201"/>
            <a:ext cx="5383267" cy="604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39" title="Rule Line"/>
          <p:cNvCxnSpPr/>
          <p:nvPr/>
        </p:nvCxnSpPr>
        <p:spPr>
          <a:xfrm>
            <a:off x="9111582" y="571502"/>
            <a:ext cx="0" cy="5275467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" type="body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solidFill>
          <a:schemeClr val="lt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" name="Google Shape;39;p33"/>
          <p:cNvSpPr txBox="1"/>
          <p:nvPr>
            <p:ph type="title"/>
          </p:nvPr>
        </p:nvSpPr>
        <p:spPr>
          <a:xfrm>
            <a:off x="795316" y="1406284"/>
            <a:ext cx="10593694" cy="25978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eiryo"/>
              <a:buNone/>
              <a:defRPr sz="4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" type="body"/>
          </p:nvPr>
        </p:nvSpPr>
        <p:spPr>
          <a:xfrm>
            <a:off x="2818312" y="4527856"/>
            <a:ext cx="6559018" cy="157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0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3"/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" type="body"/>
          </p:nvPr>
        </p:nvSpPr>
        <p:spPr>
          <a:xfrm>
            <a:off x="5376670" y="705114"/>
            <a:ext cx="6172412" cy="24038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2" type="body"/>
          </p:nvPr>
        </p:nvSpPr>
        <p:spPr>
          <a:xfrm>
            <a:off x="5376670" y="3749040"/>
            <a:ext cx="6172411" cy="234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4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34"/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idx="1" type="body"/>
          </p:nvPr>
        </p:nvSpPr>
        <p:spPr>
          <a:xfrm>
            <a:off x="5376667" y="658999"/>
            <a:ext cx="616642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5"/>
          <p:cNvSpPr txBox="1"/>
          <p:nvPr>
            <p:ph idx="2" type="body"/>
          </p:nvPr>
        </p:nvSpPr>
        <p:spPr>
          <a:xfrm>
            <a:off x="5376668" y="1116199"/>
            <a:ext cx="6166422" cy="2062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3" type="body"/>
          </p:nvPr>
        </p:nvSpPr>
        <p:spPr>
          <a:xfrm>
            <a:off x="5376668" y="3623098"/>
            <a:ext cx="6166421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99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35"/>
          <p:cNvSpPr txBox="1"/>
          <p:nvPr>
            <p:ph idx="4" type="body"/>
          </p:nvPr>
        </p:nvSpPr>
        <p:spPr>
          <a:xfrm>
            <a:off x="5376670" y="4102370"/>
            <a:ext cx="6166419" cy="2066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35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" name="Google Shape;65;p36"/>
          <p:cNvSpPr txBox="1"/>
          <p:nvPr>
            <p:ph type="title"/>
          </p:nvPr>
        </p:nvSpPr>
        <p:spPr>
          <a:xfrm>
            <a:off x="8753015" y="640079"/>
            <a:ext cx="2796066" cy="25517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" type="body"/>
          </p:nvPr>
        </p:nvSpPr>
        <p:spPr>
          <a:xfrm>
            <a:off x="638818" y="640078"/>
            <a:ext cx="6969693" cy="5455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Char char="–"/>
              <a:defRPr sz="1600"/>
            </a:lvl3pPr>
            <a:lvl4pPr indent="-3175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5pPr>
            <a:lvl6pPr indent="-3175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400"/>
              <a:buChar char="–"/>
              <a:defRPr sz="1400"/>
            </a:lvl6pPr>
            <a:lvl7pPr indent="-3175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400"/>
              <a:buChar char="–"/>
              <a:defRPr sz="1400"/>
            </a:lvl7pPr>
            <a:lvl8pPr indent="-3175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400"/>
              <a:buChar char="–"/>
              <a:defRPr sz="1400"/>
            </a:lvl8pPr>
            <a:lvl9pPr indent="-3175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400"/>
              <a:buChar char="–"/>
              <a:defRPr sz="1400"/>
            </a:lvl9pPr>
          </a:lstStyle>
          <a:p/>
        </p:txBody>
      </p:sp>
      <p:sp>
        <p:nvSpPr>
          <p:cNvPr id="67" name="Google Shape;67;p36"/>
          <p:cNvSpPr txBox="1"/>
          <p:nvPr>
            <p:ph idx="2" type="body"/>
          </p:nvPr>
        </p:nvSpPr>
        <p:spPr>
          <a:xfrm>
            <a:off x="8753015" y="3223803"/>
            <a:ext cx="2796066" cy="287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36"/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8753015" y="6309360"/>
            <a:ext cx="173420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638818" y="6309360"/>
            <a:ext cx="699386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8834996" y="640079"/>
            <a:ext cx="2714085" cy="26959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/>
          <p:nvPr>
            <p:ph idx="2" type="pic"/>
          </p:nvPr>
        </p:nvSpPr>
        <p:spPr>
          <a:xfrm>
            <a:off x="0" y="0"/>
            <a:ext cx="8248592" cy="6857999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lvl="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 b="1" i="0" sz="32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orbel"/>
              <a:buNone/>
              <a:defRPr b="0" i="0" sz="28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orbel"/>
              <a:buNone/>
              <a:defRPr b="0" i="1" sz="2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orbel"/>
              <a:buNone/>
              <a:defRPr b="0" i="0" sz="20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orbel"/>
              <a:buNone/>
              <a:defRPr b="0" i="1" sz="20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2000"/>
              <a:buFont typeface="Corbel"/>
              <a:buNone/>
              <a:defRPr b="0" i="0" sz="2000" u="none" cap="none" strike="noStrike">
                <a:solidFill>
                  <a:srgbClr val="65802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2000"/>
              <a:buFont typeface="Corbel"/>
              <a:buNone/>
              <a:defRPr b="0" i="1" sz="2000" u="none" cap="none" strike="noStrike">
                <a:solidFill>
                  <a:srgbClr val="65802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2000"/>
              <a:buFont typeface="Corbel"/>
              <a:buNone/>
              <a:defRPr b="0" i="0" sz="2000" u="none" cap="none" strike="noStrike">
                <a:solidFill>
                  <a:srgbClr val="65802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2000"/>
              <a:buFont typeface="Corbel"/>
              <a:buNone/>
              <a:defRPr b="0" i="1" sz="2000" u="none" cap="none" strike="noStrike">
                <a:solidFill>
                  <a:srgbClr val="65802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75" name="Google Shape;75;p37"/>
          <p:cNvSpPr txBox="1"/>
          <p:nvPr>
            <p:ph idx="1" type="body"/>
          </p:nvPr>
        </p:nvSpPr>
        <p:spPr>
          <a:xfrm>
            <a:off x="8834996" y="3429000"/>
            <a:ext cx="2714085" cy="2508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7"/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8834997" y="6309360"/>
            <a:ext cx="1645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7"/>
          <p:cNvSpPr txBox="1"/>
          <p:nvPr>
            <p:ph idx="11" type="ftr"/>
          </p:nvPr>
        </p:nvSpPr>
        <p:spPr>
          <a:xfrm>
            <a:off x="64008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" name="Google Shape;7;p28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  <a:defRPr b="1" i="0" sz="3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28"/>
          <p:cNvSpPr txBox="1"/>
          <p:nvPr>
            <p:ph idx="1" type="body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rbel"/>
              <a:buNone/>
              <a:defRPr b="1" i="0" sz="18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  <a:defRPr b="0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17500" lvl="2" marL="13716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317500" lvl="3" marL="18288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317500" lvl="4" marL="22860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317500" lvl="5" marL="27432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65802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-317500" lvl="6" marL="32004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65802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-317500" lvl="7" marL="36576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65802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-317500" lvl="8" marL="41148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8028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65802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28"/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hyperlink" Target="https://commons.wikimedia.org/wiki/File:Two-way_(100511799).jpg" TargetMode="External"/><Relationship Id="rId5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hyperlink" Target="https://www.enago.com/academy/open-science-accountability-integrity-and-reproducibility-in-scholarly-research/" TargetMode="External"/><Relationship Id="rId5" Type="http://schemas.openxmlformats.org/officeDocument/2006/relationships/hyperlink" Target="https://creativecommons.org/licenses/by-nc-sa/3.0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://terriyu.info/blog/" TargetMode="External"/><Relationship Id="rId5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hyperlink" Target="https://libraries.uta.edu/research/scholcomm/data/carpentry" TargetMode="External"/><Relationship Id="rId5" Type="http://schemas.openxmlformats.org/officeDocument/2006/relationships/hyperlink" Target="https://creativecommons.org/licenses/by-nc/3.0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hyperlink" Target="http://datablog.is.ed.ac.uk/2016/08/25/carpentry-workshops/" TargetMode="External"/><Relationship Id="rId5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3D rendering of game pieces tied together with a rope" id="98" name="Google Shape;98;p1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20" y="0"/>
            <a:ext cx="1219198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000">
                <a:srgbClr val="000000">
                  <a:alpha val="0"/>
                </a:srgbClr>
              </a:gs>
              <a:gs pos="33000">
                <a:srgbClr val="000000">
                  <a:alpha val="40000"/>
                </a:srgbClr>
              </a:gs>
              <a:gs pos="58000">
                <a:srgbClr val="000000">
                  <a:alpha val="54901"/>
                </a:srgbClr>
              </a:gs>
              <a:gs pos="100000">
                <a:srgbClr val="000000">
                  <a:alpha val="5490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0" name="Google Shape;100;p1"/>
          <p:cNvSpPr txBox="1"/>
          <p:nvPr>
            <p:ph type="ctrTitle"/>
          </p:nvPr>
        </p:nvSpPr>
        <p:spPr>
          <a:xfrm>
            <a:off x="855663" y="863600"/>
            <a:ext cx="6007100" cy="336649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iryo"/>
              <a:buNone/>
            </a:pPr>
            <a:r>
              <a:rPr lang="en-US" sz="2400">
                <a:solidFill>
                  <a:schemeClr val="lt1"/>
                </a:solidFill>
              </a:rPr>
              <a:t>OPPSKALERING AV WORKSHOPS PÅ BEST PRAKSIS AV DATA SCIENCE OG FORSKNINGS PROGRAMVAREUTVIKLING - HVORDAN KAN DE NÅ DE SOM TRENGER?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1" name="Google Shape;101;p1"/>
          <p:cNvSpPr txBox="1"/>
          <p:nvPr>
            <p:ph idx="1" type="subTitle"/>
          </p:nvPr>
        </p:nvSpPr>
        <p:spPr>
          <a:xfrm>
            <a:off x="859536" y="4290191"/>
            <a:ext cx="6074001" cy="200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sz="1300">
                <a:solidFill>
                  <a:schemeClr val="lt1"/>
                </a:solidFill>
              </a:rPr>
              <a:t>Naoe Tatara, PhD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sz="1300">
                <a:solidFill>
                  <a:schemeClr val="lt1"/>
                </a:solidFill>
              </a:rPr>
              <a:t>UiO Universitetsbibioteket, Bibliotek for medisin og realfag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sz="1300">
                <a:solidFill>
                  <a:schemeClr val="lt1"/>
                </a:solidFill>
              </a:rPr>
              <a:t>Digital Scholarship Center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sz="1300">
                <a:solidFill>
                  <a:schemeClr val="lt1"/>
                </a:solidFill>
              </a:rPr>
              <a:t>Regional Coordinator of the Carpentries and CodeRefinery in Nordic countries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4456113" y="31750"/>
            <a:ext cx="0" cy="1588"/>
          </a:xfrm>
          <a:custGeom>
            <a:rect b="b" l="l" r="r" t="t"/>
            <a:pathLst>
              <a:path extrusionOk="0" h="2" w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cap="flat" cmpd="sng" w="9525">
            <a:solidFill>
              <a:srgbClr val="30466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0"/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6" name="Google Shape;236;p10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A picture containing text, sign&#10;&#10;Description automatically generated" id="237" name="Google Shape;23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572" l="0" r="0" t="13427"/>
          <a:stretch/>
        </p:blipFill>
        <p:spPr>
          <a:xfrm flipH="1">
            <a:off x="20" y="-2"/>
            <a:ext cx="1219198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/>
          <p:nvPr/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000">
                <a:srgbClr val="000000">
                  <a:alpha val="0"/>
                </a:srgbClr>
              </a:gs>
              <a:gs pos="33000">
                <a:srgbClr val="000000">
                  <a:alpha val="40000"/>
                </a:srgbClr>
              </a:gs>
              <a:gs pos="58000">
                <a:srgbClr val="000000">
                  <a:alpha val="54901"/>
                </a:srgbClr>
              </a:gs>
              <a:gs pos="100000">
                <a:srgbClr val="000000">
                  <a:alpha val="5490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9" name="Google Shape;239;p10"/>
          <p:cNvSpPr txBox="1"/>
          <p:nvPr>
            <p:ph type="title"/>
          </p:nvPr>
        </p:nvSpPr>
        <p:spPr>
          <a:xfrm>
            <a:off x="299609" y="470530"/>
            <a:ext cx="10821456" cy="912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eiryo"/>
              <a:buNone/>
            </a:pPr>
            <a:r>
              <a:rPr b="0" lang="en-US" sz="6000" cap="none">
                <a:solidFill>
                  <a:schemeClr val="lt1"/>
                </a:solidFill>
              </a:rPr>
              <a:t>SHIFT TO ONLINE IN 2020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-1" y="6627168"/>
            <a:ext cx="339227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lang="en-US" sz="9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 by Paul Hollowayr is licensed under </a:t>
            </a:r>
            <a:r>
              <a:rPr lang="en-US" sz="900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</a:t>
            </a:r>
            <a:endParaRPr sz="9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1285179" y="1616522"/>
            <a:ext cx="9337997" cy="2446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Carpentries recommended small-sized workshop with around 12-15, max 20 learners.</a:t>
            </a:r>
            <a:endParaRPr/>
          </a:p>
          <a:p>
            <a:pPr indent="-285750" lvl="0" marL="28575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CodeRefinery envisioned large-sized workshop, aimed to reach &gt;100 learners.</a:t>
            </a:r>
            <a:endParaRPr/>
          </a:p>
          <a:p>
            <a:pPr indent="-158750" lvl="1" marL="28575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3690146" y="3950967"/>
            <a:ext cx="8218189" cy="2562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3 big online CodeRefinery workshops (May-June, October, and November 2020)</a:t>
            </a:r>
            <a:endParaRPr/>
          </a:p>
          <a:p>
            <a:pPr indent="-285750" lvl="0" marL="28575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Up to around 100 participants (helpers and learners)</a:t>
            </a:r>
            <a:endParaRPr/>
          </a:p>
          <a:p>
            <a:pPr indent="-285750" lvl="0" marL="28575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Piloting diverse cross-organizational workshops </a:t>
            </a:r>
            <a:endParaRPr/>
          </a:p>
          <a:p>
            <a:pPr indent="-285750" lvl="0" marL="28575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Upcoming workshop in May: 200+ sign ups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0" y="4724838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0" name="Google Shape;250;p11"/>
          <p:cNvSpPr txBox="1"/>
          <p:nvPr>
            <p:ph type="title"/>
          </p:nvPr>
        </p:nvSpPr>
        <p:spPr>
          <a:xfrm>
            <a:off x="1535372" y="4872251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b="0" lang="en-US">
                <a:solidFill>
                  <a:schemeClr val="lt1"/>
                </a:solidFill>
              </a:rPr>
              <a:t>How CodeRefinery workshops scaled 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-1" y="4790620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2" name="Google Shape;252;p11"/>
          <p:cNvSpPr/>
          <p:nvPr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253" name="Google Shape;253;p11"/>
          <p:cNvGrpSpPr/>
          <p:nvPr/>
        </p:nvGrpSpPr>
        <p:grpSpPr>
          <a:xfrm>
            <a:off x="1718717" y="1525246"/>
            <a:ext cx="9825073" cy="1732785"/>
            <a:chOff x="4476" y="820395"/>
            <a:chExt cx="9825073" cy="1732785"/>
          </a:xfrm>
        </p:grpSpPr>
        <p:sp>
          <p:nvSpPr>
            <p:cNvPr id="254" name="Google Shape;254;p11"/>
            <p:cNvSpPr/>
            <p:nvPr/>
          </p:nvSpPr>
          <p:spPr>
            <a:xfrm>
              <a:off x="283151" y="820395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AFA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468934" y="1006178"/>
              <a:ext cx="500185" cy="5001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4476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 txBox="1"/>
            <p:nvPr/>
          </p:nvSpPr>
          <p:spPr>
            <a:xfrm>
              <a:off x="4476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eiryo"/>
                <a:buNone/>
              </a:pPr>
              <a:r>
                <a:rPr b="0" lang="en-US" sz="1100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LECTURES &amp; CODE-ALONG EXERCISES IN THE MAIN ROOM</a:t>
              </a:r>
              <a:endParaRPr sz="1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1962345" y="820395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B83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2148128" y="1006178"/>
              <a:ext cx="500185" cy="50018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1683670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 txBox="1"/>
            <p:nvPr/>
          </p:nvSpPr>
          <p:spPr>
            <a:xfrm>
              <a:off x="1683670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eiryo"/>
                <a:buNone/>
              </a:pPr>
              <a:r>
                <a:rPr b="0" lang="en-US" sz="1100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COLLABORATIVE NOTE FOR IMMEDIATE Q&amp;A</a:t>
              </a:r>
              <a:endParaRPr sz="1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3641539" y="820395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BD3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3827323" y="1006178"/>
              <a:ext cx="500185" cy="50018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349417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 txBox="1"/>
            <p:nvPr/>
          </p:nvSpPr>
          <p:spPr>
            <a:xfrm>
              <a:off x="3349417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eiryo"/>
                <a:buNone/>
              </a:pPr>
              <a:r>
                <a:rPr b="0" lang="en-US" sz="1100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GET HELP AND DO GROUP EXERCISES IN A BREAKOUT ROOM</a:t>
              </a:r>
              <a:endParaRPr sz="1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5320734" y="820395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B41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5506517" y="1006178"/>
              <a:ext cx="500185" cy="50018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5042059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 txBox="1"/>
            <p:nvPr/>
          </p:nvSpPr>
          <p:spPr>
            <a:xfrm>
              <a:off x="5042059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eiryo"/>
                <a:buNone/>
              </a:pPr>
              <a:r>
                <a:rPr b="0" lang="en-US" sz="1100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HIERARCHICAL STRUCTURE AND HELPER TRAINING</a:t>
              </a:r>
              <a:endParaRPr sz="1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6999928" y="820395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BD2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7185711" y="1006178"/>
              <a:ext cx="500185" cy="50018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6721253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 txBox="1"/>
            <p:nvPr/>
          </p:nvSpPr>
          <p:spPr>
            <a:xfrm>
              <a:off x="6721253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eiryo"/>
                <a:buNone/>
              </a:pPr>
              <a:r>
                <a:rPr b="0" lang="en-US" sz="1100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“BRING YOUR OWN BREAKOUT ROOM”</a:t>
              </a:r>
              <a:endParaRPr sz="1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8679122" y="820395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8864906" y="1006178"/>
              <a:ext cx="500185" cy="50018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8400448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 txBox="1"/>
            <p:nvPr/>
          </p:nvSpPr>
          <p:spPr>
            <a:xfrm>
              <a:off x="8400448" y="1963676"/>
              <a:ext cx="1429101" cy="589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Meiryo"/>
                <a:buNone/>
              </a:pPr>
              <a:r>
                <a:rPr lang="en-US" sz="1100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STREAMING AND VIDEO ARCHIVE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3" name="Google Shape;283;p12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4" name="Google Shape;284;p12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5" name="Google Shape;285;p12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6" name="Google Shape;286;p12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 fontScale="9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eiryo"/>
              <a:buNone/>
            </a:pPr>
            <a:r>
              <a:rPr lang="en-US" sz="2500"/>
              <a:t>Lectures &amp; code-along exercises in the main room</a:t>
            </a:r>
            <a:endParaRPr sz="2500"/>
          </a:p>
        </p:txBody>
      </p:sp>
      <p:sp>
        <p:nvSpPr>
          <p:cNvPr id="287" name="Google Shape;287;p12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8" name="Google Shape;288;p12"/>
          <p:cNvSpPr txBox="1"/>
          <p:nvPr>
            <p:ph idx="1" type="body"/>
          </p:nvPr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Short lectures to explain a concept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Demonstrate the concept on a very short example (and often repeat explanation)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Frequent check-in: understanding and speed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Flexible choice of code-along or demonstration</a:t>
            </a:r>
            <a:endParaRPr/>
          </a:p>
        </p:txBody>
      </p:sp>
      <p:sp>
        <p:nvSpPr>
          <p:cNvPr id="289" name="Google Shape;289;p12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0" name="Google Shape;290;p12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292" name="Google Shape;292;p12"/>
          <p:cNvGrpSpPr/>
          <p:nvPr/>
        </p:nvGrpSpPr>
        <p:grpSpPr>
          <a:xfrm>
            <a:off x="564645" y="1750192"/>
            <a:ext cx="3328786" cy="3328786"/>
            <a:chOff x="5660124" y="2993124"/>
            <a:chExt cx="871751" cy="871751"/>
          </a:xfrm>
        </p:grpSpPr>
        <p:sp>
          <p:nvSpPr>
            <p:cNvPr id="293" name="Google Shape;293;p12"/>
            <p:cNvSpPr/>
            <p:nvPr/>
          </p:nvSpPr>
          <p:spPr>
            <a:xfrm>
              <a:off x="5660124" y="2993124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AFA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Classroom" id="294" name="Google Shape;294;p12"/>
            <p:cNvSpPr/>
            <p:nvPr/>
          </p:nvSpPr>
          <p:spPr>
            <a:xfrm>
              <a:off x="5845907" y="3178907"/>
              <a:ext cx="500185" cy="5001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0" name="Google Shape;300;p13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1" name="Google Shape;301;p13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2" name="Google Shape;302;p13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3" name="Google Shape;303;p13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eiryo"/>
              <a:buNone/>
            </a:pPr>
            <a:r>
              <a:rPr lang="en-US" sz="2500"/>
              <a:t>Collaborative note for immediate Q&amp;A</a:t>
            </a:r>
            <a:endParaRPr/>
          </a:p>
        </p:txBody>
      </p:sp>
      <p:sp>
        <p:nvSpPr>
          <p:cNvPr id="304" name="Google Shape;304;p13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5" name="Google Shape;305;p13"/>
          <p:cNvSpPr txBox="1"/>
          <p:nvPr>
            <p:ph idx="1" type="body"/>
          </p:nvPr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HackMD/CodiMD – quite robust for 50-100 active editors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Interactive Q&amp;A during the main room session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Safer way to ask questions anonymously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Index where we are right now, links to lessons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Archived note for reviewing</a:t>
            </a:r>
            <a:endParaRPr/>
          </a:p>
        </p:txBody>
      </p:sp>
      <p:sp>
        <p:nvSpPr>
          <p:cNvPr id="306" name="Google Shape;306;p13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8" name="Google Shape;308;p13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309" name="Google Shape;309;p13"/>
          <p:cNvGrpSpPr/>
          <p:nvPr/>
        </p:nvGrpSpPr>
        <p:grpSpPr>
          <a:xfrm>
            <a:off x="564645" y="1750193"/>
            <a:ext cx="3328786" cy="3464011"/>
            <a:chOff x="564645" y="1750193"/>
            <a:chExt cx="3328786" cy="3464011"/>
          </a:xfrm>
        </p:grpSpPr>
        <p:grpSp>
          <p:nvGrpSpPr>
            <p:cNvPr id="310" name="Google Shape;310;p13"/>
            <p:cNvGrpSpPr/>
            <p:nvPr/>
          </p:nvGrpSpPr>
          <p:grpSpPr>
            <a:xfrm>
              <a:off x="564645" y="1750193"/>
              <a:ext cx="3328786" cy="3464011"/>
              <a:chOff x="5660124" y="2993124"/>
              <a:chExt cx="871751" cy="907164"/>
            </a:xfrm>
          </p:grpSpPr>
          <p:sp>
            <p:nvSpPr>
              <p:cNvPr id="311" name="Google Shape;311;p13"/>
              <p:cNvSpPr/>
              <p:nvPr/>
            </p:nvSpPr>
            <p:spPr>
              <a:xfrm>
                <a:off x="5660124" y="2993124"/>
                <a:ext cx="871751" cy="871751"/>
              </a:xfrm>
              <a:prstGeom prst="round2DiagRect">
                <a:avLst>
                  <a:gd fmla="val 29727" name="adj1"/>
                  <a:gd fmla="val 0" name="adj2"/>
                </a:avLst>
              </a:prstGeom>
              <a:solidFill>
                <a:srgbClr val="CB83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descr="Users" id="312" name="Google Shape;312;p13"/>
              <p:cNvSpPr/>
              <p:nvPr/>
            </p:nvSpPr>
            <p:spPr>
              <a:xfrm>
                <a:off x="5837526" y="3400103"/>
                <a:ext cx="500185" cy="500185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Clipboard with solid fill" id="313" name="Google Shape;31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0616" y="1978678"/>
              <a:ext cx="1616846" cy="1616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ghts On with solid fill" id="314" name="Google Shape;314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72090" y="2331823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Question Mark with solid fill" id="315" name="Google Shape;315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2917" y="2399306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1" name="Google Shape;321;p14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2" name="Google Shape;322;p14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3" name="Google Shape;323;p14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4" name="Google Shape;324;p14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 fontScale="9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eiryo"/>
              <a:buNone/>
            </a:pPr>
            <a:r>
              <a:rPr lang="en-US" sz="2800"/>
              <a:t>Get help and do group exercises in a breakout room</a:t>
            </a:r>
            <a:endParaRPr sz="2800"/>
          </a:p>
        </p:txBody>
      </p:sp>
      <p:sp>
        <p:nvSpPr>
          <p:cNvPr id="325" name="Google Shape;325;p14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6" name="Google Shape;326;p14"/>
          <p:cNvSpPr txBox="1"/>
          <p:nvPr>
            <p:ph idx="1" type="body"/>
          </p:nvPr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Exercises to try concepts previously taught to check understanding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Pre-defined and fixed breakout rooms with 3 to 10 people in each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Interactive learning process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Post-session debriefing or continuation on exercise on each day</a:t>
            </a:r>
            <a:endParaRPr/>
          </a:p>
        </p:txBody>
      </p:sp>
      <p:sp>
        <p:nvSpPr>
          <p:cNvPr id="327" name="Google Shape;327;p14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9" name="Google Shape;329;p14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330" name="Google Shape;330;p14"/>
          <p:cNvGrpSpPr/>
          <p:nvPr/>
        </p:nvGrpSpPr>
        <p:grpSpPr>
          <a:xfrm>
            <a:off x="564645" y="1750192"/>
            <a:ext cx="3328786" cy="3328786"/>
            <a:chOff x="5660124" y="2993124"/>
            <a:chExt cx="871751" cy="871751"/>
          </a:xfrm>
        </p:grpSpPr>
        <p:sp>
          <p:nvSpPr>
            <p:cNvPr id="331" name="Google Shape;331;p14"/>
            <p:cNvSpPr/>
            <p:nvPr/>
          </p:nvSpPr>
          <p:spPr>
            <a:xfrm>
              <a:off x="5660124" y="2993124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BD35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Customer Review" id="332" name="Google Shape;332;p14"/>
            <p:cNvSpPr/>
            <p:nvPr/>
          </p:nvSpPr>
          <p:spPr>
            <a:xfrm>
              <a:off x="5845908" y="3178907"/>
              <a:ext cx="500185" cy="5001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38" name="Google Shape;338;p15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39" name="Google Shape;339;p15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0" name="Google Shape;340;p15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1" name="Google Shape;341;p15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eiryo"/>
              <a:buNone/>
            </a:pPr>
            <a:r>
              <a:rPr lang="en-US" sz="2800"/>
              <a:t>Hierarchical structure and helper training</a:t>
            </a:r>
            <a:endParaRPr sz="2800"/>
          </a:p>
        </p:txBody>
      </p:sp>
      <p:sp>
        <p:nvSpPr>
          <p:cNvPr id="342" name="Google Shape;342;p15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3" name="Google Shape;343;p15"/>
          <p:cNvSpPr txBox="1"/>
          <p:nvPr>
            <p:ph idx="1" type="body"/>
          </p:nvPr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8000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Helpers</a:t>
            </a:r>
            <a:endParaRPr/>
          </a:p>
          <a:p>
            <a:pPr indent="-285750" lvl="1" marL="53640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0" lang="en-US"/>
              <a:t>They don’t have to know “everything”</a:t>
            </a:r>
            <a:endParaRPr/>
          </a:p>
          <a:p>
            <a:pPr indent="-285750" lvl="1" marL="53640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0" lang="en-US"/>
              <a:t>Helper onboarding in advance (Code of Conduct)</a:t>
            </a:r>
            <a:endParaRPr/>
          </a:p>
          <a:p>
            <a:pPr indent="-285750" lvl="1" marL="53640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0" lang="en-US"/>
              <a:t>They can call in other helpers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Expert helpers </a:t>
            </a:r>
            <a:endParaRPr/>
          </a:p>
          <a:p>
            <a:pPr indent="-285750" lvl="1" marL="53640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0" lang="en-US"/>
              <a:t>They support helpers on demand</a:t>
            </a:r>
            <a:endParaRPr/>
          </a:p>
          <a:p>
            <a:pPr indent="-285750" lvl="1" marL="53640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b="0" lang="en-US"/>
              <a:t>They cycle between breakout rooms</a:t>
            </a:r>
            <a:endParaRPr/>
          </a:p>
          <a:p>
            <a:pPr indent="-1714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/>
          </a:p>
        </p:txBody>
      </p:sp>
      <p:sp>
        <p:nvSpPr>
          <p:cNvPr id="344" name="Google Shape;344;p15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6" name="Google Shape;346;p15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347" name="Google Shape;347;p15"/>
          <p:cNvGrpSpPr/>
          <p:nvPr/>
        </p:nvGrpSpPr>
        <p:grpSpPr>
          <a:xfrm>
            <a:off x="564645" y="1750192"/>
            <a:ext cx="3328786" cy="3328786"/>
            <a:chOff x="5660124" y="2993124"/>
            <a:chExt cx="871751" cy="871751"/>
          </a:xfrm>
        </p:grpSpPr>
        <p:sp>
          <p:nvSpPr>
            <p:cNvPr id="348" name="Google Shape;348;p15"/>
            <p:cNvSpPr/>
            <p:nvPr/>
          </p:nvSpPr>
          <p:spPr>
            <a:xfrm>
              <a:off x="5660124" y="2993124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B41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Hierarchy" id="349" name="Google Shape;349;p15"/>
            <p:cNvSpPr/>
            <p:nvPr/>
          </p:nvSpPr>
          <p:spPr>
            <a:xfrm>
              <a:off x="5845907" y="3178907"/>
              <a:ext cx="500185" cy="5001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6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55" name="Google Shape;355;p16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56" name="Google Shape;356;p16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57" name="Google Shape;357;p16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58" name="Google Shape;358;p16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eiryo"/>
              <a:buNone/>
            </a:pPr>
            <a:r>
              <a:rPr lang="en-US" sz="2800"/>
              <a:t>“Bring your own breakout room”</a:t>
            </a:r>
            <a:endParaRPr sz="2800"/>
          </a:p>
        </p:txBody>
      </p:sp>
      <p:sp>
        <p:nvSpPr>
          <p:cNvPr id="359" name="Google Shape;359;p16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60" name="Google Shape;360;p16"/>
          <p:cNvSpPr txBox="1"/>
          <p:nvPr>
            <p:ph idx="1" type="body"/>
          </p:nvPr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285750" lvl="0" marL="2857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Learners could register as a team (3-10 persons) with their own helper(s)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The team worked together in a same break-out room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The helpers were very often someone who already attended a CodeRefinery in-person workshop, or someone in charge of technical support for the team</a:t>
            </a:r>
            <a:br>
              <a:rPr b="0" lang="en-US"/>
            </a:br>
            <a:endParaRPr b="0"/>
          </a:p>
        </p:txBody>
      </p:sp>
      <p:sp>
        <p:nvSpPr>
          <p:cNvPr id="361" name="Google Shape;361;p16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62" name="Google Shape;362;p16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364" name="Google Shape;364;p16"/>
          <p:cNvGrpSpPr/>
          <p:nvPr/>
        </p:nvGrpSpPr>
        <p:grpSpPr>
          <a:xfrm>
            <a:off x="564647" y="1750192"/>
            <a:ext cx="3328786" cy="3328786"/>
            <a:chOff x="5660125" y="2993124"/>
            <a:chExt cx="871751" cy="871751"/>
          </a:xfrm>
        </p:grpSpPr>
        <p:sp>
          <p:nvSpPr>
            <p:cNvPr id="365" name="Google Shape;365;p16"/>
            <p:cNvSpPr/>
            <p:nvPr/>
          </p:nvSpPr>
          <p:spPr>
            <a:xfrm>
              <a:off x="5660125" y="2993124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BD2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Cycle with People" id="366" name="Google Shape;366;p16"/>
            <p:cNvSpPr/>
            <p:nvPr/>
          </p:nvSpPr>
          <p:spPr>
            <a:xfrm>
              <a:off x="5845908" y="3178907"/>
              <a:ext cx="500185" cy="5001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72" name="Google Shape;372;p17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73" name="Google Shape;373;p17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74" name="Google Shape;374;p17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75" name="Google Shape;375;p17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eiryo"/>
              <a:buNone/>
            </a:pPr>
            <a:r>
              <a:rPr lang="en-US" sz="2800"/>
              <a:t>Streaming and video archive</a:t>
            </a:r>
            <a:endParaRPr b="0" sz="2800"/>
          </a:p>
        </p:txBody>
      </p:sp>
      <p:sp>
        <p:nvSpPr>
          <p:cNvPr id="376" name="Google Shape;376;p17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77" name="Google Shape;377;p17"/>
          <p:cNvSpPr txBox="1"/>
          <p:nvPr>
            <p:ph idx="1" type="body"/>
          </p:nvPr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Twitch platform for streaming (from Zoom streaming or OBS)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Affording learners who wanted to be rather viewers than active doers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Online collaborative note and Twitch chat used for interaction with Twitch viewers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Stereamed videos automatically archived and available for 14 days</a:t>
            </a:r>
            <a:endParaRPr/>
          </a:p>
          <a:p>
            <a:pPr indent="-1714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/>
          </a:p>
          <a:p>
            <a:pPr indent="-1714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 b="0"/>
          </a:p>
        </p:txBody>
      </p:sp>
      <p:sp>
        <p:nvSpPr>
          <p:cNvPr id="378" name="Google Shape;378;p17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381" name="Google Shape;381;p17"/>
          <p:cNvGrpSpPr/>
          <p:nvPr/>
        </p:nvGrpSpPr>
        <p:grpSpPr>
          <a:xfrm>
            <a:off x="564647" y="1750192"/>
            <a:ext cx="3328786" cy="3328786"/>
            <a:chOff x="5660125" y="2993124"/>
            <a:chExt cx="871751" cy="871751"/>
          </a:xfrm>
        </p:grpSpPr>
        <p:sp>
          <p:nvSpPr>
            <p:cNvPr id="382" name="Google Shape;382;p17"/>
            <p:cNvSpPr/>
            <p:nvPr/>
          </p:nvSpPr>
          <p:spPr>
            <a:xfrm>
              <a:off x="5660125" y="2993124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Presentation with media with solid fill" id="383" name="Google Shape;383;p17"/>
            <p:cNvSpPr/>
            <p:nvPr/>
          </p:nvSpPr>
          <p:spPr>
            <a:xfrm>
              <a:off x="5845909" y="3178907"/>
              <a:ext cx="500185" cy="5001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89" name="Google Shape;389;p18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Hand giving the thumbs up sign" id="390" name="Google Shape;390;p18"/>
          <p:cNvPicPr preferRelativeResize="0"/>
          <p:nvPr/>
        </p:nvPicPr>
        <p:blipFill rotWithShape="1">
          <a:blip r:embed="rId3">
            <a:alphaModFix/>
          </a:blip>
          <a:srcRect b="2" l="20501" r="17463" t="0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8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2" name="Google Shape;392;p18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3" name="Google Shape;393;p18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eiryo"/>
              <a:buNone/>
            </a:pPr>
            <a:r>
              <a:rPr lang="en-US" sz="2500"/>
              <a:t>Positive outcomes of this strategy</a:t>
            </a:r>
            <a:endParaRPr/>
          </a:p>
        </p:txBody>
      </p:sp>
      <p:sp>
        <p:nvSpPr>
          <p:cNvPr id="394" name="Google Shape;394;p18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5" name="Google Shape;395;p18"/>
          <p:cNvSpPr txBox="1"/>
          <p:nvPr>
            <p:ph idx="1" type="body"/>
          </p:nvPr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285750" lvl="0" marL="2857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Open and equal opportunity to participate in the workshop regardless of location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Engagement by more volunteer helpers and instructors – Community building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Team participation, team building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Easier time management of workshops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Effective team work leading to less workload and flexibility for project staff</a:t>
            </a:r>
            <a:endParaRPr/>
          </a:p>
        </p:txBody>
      </p:sp>
      <p:sp>
        <p:nvSpPr>
          <p:cNvPr id="396" name="Google Shape;396;p18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7" name="Google Shape;397;p18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8" name="Google Shape;398;p18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4" name="Google Shape;404;p19"/>
          <p:cNvSpPr/>
          <p:nvPr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6" name="Google Shape;406;p19"/>
          <p:cNvSpPr txBox="1"/>
          <p:nvPr>
            <p:ph type="title"/>
          </p:nvPr>
        </p:nvSpPr>
        <p:spPr>
          <a:xfrm>
            <a:off x="1535371" y="1044054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Meiryo"/>
              <a:buNone/>
            </a:pPr>
            <a:r>
              <a:rPr lang="en-US" sz="3100">
                <a:solidFill>
                  <a:schemeClr val="lt1"/>
                </a:solidFill>
              </a:rPr>
              <a:t>Is it applicable to Carpentries workshop?</a:t>
            </a:r>
            <a:endParaRPr/>
          </a:p>
        </p:txBody>
      </p:sp>
      <p:sp>
        <p:nvSpPr>
          <p:cNvPr id="407" name="Google Shape;407;p19"/>
          <p:cNvSpPr/>
          <p:nvPr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8" name="Google Shape;408;p19"/>
          <p:cNvSpPr/>
          <p:nvPr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9" name="Google Shape;409;p19"/>
          <p:cNvSpPr txBox="1"/>
          <p:nvPr>
            <p:ph idx="1" type="body"/>
          </p:nvPr>
        </p:nvSpPr>
        <p:spPr>
          <a:xfrm>
            <a:off x="1535372" y="2702257"/>
            <a:ext cx="6385292" cy="34261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b="0" lang="en-US" sz="2000"/>
              <a:t>Piloted at UiO with "Plotting and programming with Python" lesson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b="0" lang="en-US" sz="2000"/>
              <a:t>3 instructors and 10 helpers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b="0" lang="en-US" sz="2000"/>
              <a:t>12 Break-Out rooms (inc. 3 teams) with </a:t>
            </a:r>
            <a:r>
              <a:rPr lang="en-US" sz="2000"/>
              <a:t>39 learners </a:t>
            </a:r>
            <a:r>
              <a:rPr b="0" lang="en-US" sz="2000"/>
              <a:t>in total</a:t>
            </a:r>
            <a:endParaRPr/>
          </a:p>
        </p:txBody>
      </p:sp>
      <p:pic>
        <p:nvPicPr>
          <p:cNvPr id="410" name="Google Shape;4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2372" y="2781656"/>
            <a:ext cx="2079752" cy="2405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411" name="Google Shape;41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1124" y="5324077"/>
            <a:ext cx="4191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1535371" y="1044054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Goals of this presentation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1" name="Google Shape;111;p2"/>
          <p:cNvSpPr/>
          <p:nvPr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2" name="Google Shape;112;p2"/>
          <p:cNvSpPr txBox="1"/>
          <p:nvPr>
            <p:ph idx="1" type="body"/>
          </p:nvPr>
        </p:nvSpPr>
        <p:spPr>
          <a:xfrm>
            <a:off x="1535371" y="2702257"/>
            <a:ext cx="10206226" cy="3891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/>
              <a:t>Sharing experiences on large scaled workshops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/>
              <a:t>Dissemination of opportunities that national universities in Nordic countries can take advantage of regarding the Carpentries and CodeRefinery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17" name="Google Shape;417;p20"/>
          <p:cNvSpPr/>
          <p:nvPr/>
        </p:nvSpPr>
        <p:spPr>
          <a:xfrm flipH="1">
            <a:off x="8129873" y="-10597"/>
            <a:ext cx="4067173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18" name="Google Shape;418;p20"/>
          <p:cNvSpPr/>
          <p:nvPr/>
        </p:nvSpPr>
        <p:spPr>
          <a:xfrm flipH="1">
            <a:off x="-5047" y="717163"/>
            <a:ext cx="8068913" cy="5450453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19" name="Google Shape;419;p20"/>
          <p:cNvSpPr/>
          <p:nvPr/>
        </p:nvSpPr>
        <p:spPr>
          <a:xfrm flipH="1">
            <a:off x="8129872" y="717163"/>
            <a:ext cx="4059075" cy="5392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0" name="Google Shape;420;p20"/>
          <p:cNvSpPr txBox="1"/>
          <p:nvPr>
            <p:ph type="title"/>
          </p:nvPr>
        </p:nvSpPr>
        <p:spPr>
          <a:xfrm>
            <a:off x="8576235" y="1201271"/>
            <a:ext cx="3161553" cy="439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iryo"/>
              <a:buNone/>
            </a:pPr>
            <a:r>
              <a:rPr lang="en-US" sz="3200">
                <a:solidFill>
                  <a:srgbClr val="FFFFFF"/>
                </a:solidFill>
              </a:rPr>
              <a:t>Learners’ feedback</a:t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2" name="Google Shape;422;p20"/>
          <p:cNvSpPr/>
          <p:nvPr/>
        </p:nvSpPr>
        <p:spPr>
          <a:xfrm flipH="1">
            <a:off x="-1" y="6167615"/>
            <a:ext cx="8063866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3" name="Google Shape;423;p20"/>
          <p:cNvSpPr/>
          <p:nvPr/>
        </p:nvSpPr>
        <p:spPr>
          <a:xfrm>
            <a:off x="8068914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4" name="Google Shape;424;p20"/>
          <p:cNvSpPr/>
          <p:nvPr/>
        </p:nvSpPr>
        <p:spPr>
          <a:xfrm flipH="1">
            <a:off x="8132924" y="6134669"/>
            <a:ext cx="4059075" cy="723331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5" name="Google Shape;425;p20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426" name="Google Shape;426;p20"/>
          <p:cNvGrpSpPr/>
          <p:nvPr/>
        </p:nvGrpSpPr>
        <p:grpSpPr>
          <a:xfrm>
            <a:off x="643467" y="1377256"/>
            <a:ext cx="6771884" cy="4098272"/>
            <a:chOff x="0" y="1702"/>
            <a:chExt cx="6771884" cy="4098272"/>
          </a:xfrm>
        </p:grpSpPr>
        <p:sp>
          <p:nvSpPr>
            <p:cNvPr id="427" name="Google Shape;427;p20"/>
            <p:cNvSpPr/>
            <p:nvPr/>
          </p:nvSpPr>
          <p:spPr>
            <a:xfrm>
              <a:off x="0" y="1702"/>
              <a:ext cx="6771884" cy="862794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260995" y="195831"/>
              <a:ext cx="474536" cy="4745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996527" y="1702"/>
              <a:ext cx="5775356" cy="862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 txBox="1"/>
            <p:nvPr/>
          </p:nvSpPr>
          <p:spPr>
            <a:xfrm>
              <a:off x="996527" y="1702"/>
              <a:ext cx="5775356" cy="862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300" lIns="91300" spcFirstLastPara="1" rIns="91300" wrap="square" tIns="91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eiryo"/>
                <a:buNone/>
              </a:pPr>
              <a:r>
                <a:rPr b="1" lang="en-US" sz="20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Appreciation for helpers</a:t>
              </a:r>
              <a:endParaRPr sz="2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0" y="1080195"/>
              <a:ext cx="6771884" cy="862794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260995" y="1274323"/>
              <a:ext cx="474536" cy="47453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996527" y="1080195"/>
              <a:ext cx="5775356" cy="862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 txBox="1"/>
            <p:nvPr/>
          </p:nvSpPr>
          <p:spPr>
            <a:xfrm>
              <a:off x="996527" y="1080195"/>
              <a:ext cx="5775356" cy="862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300" lIns="91300" spcFirstLastPara="1" rIns="91300" wrap="square" tIns="91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eiryo"/>
                <a:buNone/>
              </a:pPr>
              <a:r>
                <a:rPr b="1" lang="en-US" sz="20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Well organized</a:t>
              </a:r>
              <a:endParaRPr sz="2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0" y="2158687"/>
              <a:ext cx="6771884" cy="862794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260995" y="2352816"/>
              <a:ext cx="474536" cy="47453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996527" y="2158687"/>
              <a:ext cx="5775356" cy="862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 txBox="1"/>
            <p:nvPr/>
          </p:nvSpPr>
          <p:spPr>
            <a:xfrm>
              <a:off x="996527" y="2158687"/>
              <a:ext cx="5775356" cy="862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300" lIns="91300" spcFirstLastPara="1" rIns="91300" wrap="square" tIns="91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eiryo"/>
                <a:buNone/>
              </a:pPr>
              <a:r>
                <a:rPr b="1" lang="en-US" sz="20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Knowledgeful and skillful instructors</a:t>
              </a:r>
              <a:endParaRPr sz="2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0" y="3237180"/>
              <a:ext cx="6771884" cy="862794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260995" y="3431309"/>
              <a:ext cx="474536" cy="47453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996527" y="3237180"/>
              <a:ext cx="5775356" cy="862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 txBox="1"/>
            <p:nvPr/>
          </p:nvSpPr>
          <p:spPr>
            <a:xfrm>
              <a:off x="996527" y="3237180"/>
              <a:ext cx="5775356" cy="862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300" lIns="91300" spcFirstLastPara="1" rIns="91300" wrap="square" tIns="91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eiryo"/>
                <a:buNone/>
              </a:pPr>
              <a:r>
                <a:rPr lang="en-US" sz="20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More time on exercise</a:t>
              </a:r>
              <a:endParaRPr sz="2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"/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48" name="Google Shape;448;p21"/>
          <p:cNvSpPr/>
          <p:nvPr/>
        </p:nvSpPr>
        <p:spPr>
          <a:xfrm>
            <a:off x="4456113" y="31750"/>
            <a:ext cx="0" cy="1588"/>
          </a:xfrm>
          <a:custGeom>
            <a:rect b="b" l="l" r="r" t="t"/>
            <a:pathLst>
              <a:path extrusionOk="0" h="2" w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cap="flat" cmpd="sng" w="9525">
            <a:solidFill>
              <a:srgbClr val="30466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1"/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50" name="Google Shape;450;p21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People in a classroom" id="451" name="Google Shape;451;p21"/>
          <p:cNvPicPr preferRelativeResize="0"/>
          <p:nvPr/>
        </p:nvPicPr>
        <p:blipFill rotWithShape="1">
          <a:blip r:embed="rId3">
            <a:alphaModFix/>
          </a:blip>
          <a:srcRect b="0" l="0" r="0" t="15730"/>
          <a:stretch/>
        </p:blipFill>
        <p:spPr>
          <a:xfrm>
            <a:off x="20" y="-2"/>
            <a:ext cx="1219198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1"/>
          <p:cNvSpPr/>
          <p:nvPr/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000">
                <a:srgbClr val="000000">
                  <a:alpha val="0"/>
                </a:srgbClr>
              </a:gs>
              <a:gs pos="33000">
                <a:srgbClr val="000000">
                  <a:alpha val="40000"/>
                </a:srgbClr>
              </a:gs>
              <a:gs pos="58000">
                <a:srgbClr val="000000">
                  <a:alpha val="54901"/>
                </a:srgbClr>
              </a:gs>
              <a:gs pos="100000">
                <a:srgbClr val="000000">
                  <a:alpha val="5490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53" name="Google Shape;453;p21"/>
          <p:cNvSpPr txBox="1"/>
          <p:nvPr>
            <p:ph type="title"/>
          </p:nvPr>
        </p:nvSpPr>
        <p:spPr>
          <a:xfrm>
            <a:off x="855663" y="863600"/>
            <a:ext cx="6007100" cy="336649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eiryo"/>
              <a:buNone/>
            </a:pPr>
            <a:r>
              <a:rPr b="0" lang="en-US" sz="4200" cap="none">
                <a:solidFill>
                  <a:schemeClr val="lt1"/>
                </a:solidFill>
              </a:rPr>
              <a:t>TAKE ADVANTAGE OF THE CARPENTRIES AND CODEREFINERY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59" name="Google Shape;459;p22"/>
          <p:cNvSpPr/>
          <p:nvPr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61" name="Google Shape;461;p22"/>
          <p:cNvSpPr txBox="1"/>
          <p:nvPr>
            <p:ph type="title"/>
          </p:nvPr>
        </p:nvSpPr>
        <p:spPr>
          <a:xfrm>
            <a:off x="1535371" y="1044054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eiryo"/>
              <a:buNone/>
            </a:pPr>
            <a:r>
              <a:rPr lang="en-US" sz="3300">
                <a:solidFill>
                  <a:schemeClr val="lt1"/>
                </a:solidFill>
              </a:rPr>
              <a:t>The Carpentries workshops and instructor training using Platinum member benefits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462" name="Google Shape;462;p22"/>
          <p:cNvSpPr/>
          <p:nvPr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63" name="Google Shape;463;p22"/>
          <p:cNvSpPr/>
          <p:nvPr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64" name="Google Shape;464;p22"/>
          <p:cNvSpPr txBox="1"/>
          <p:nvPr>
            <p:ph idx="1" type="body"/>
          </p:nvPr>
        </p:nvSpPr>
        <p:spPr>
          <a:xfrm>
            <a:off x="1535371" y="2581835"/>
            <a:ext cx="752500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285750" lvl="1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/>
              <a:t>Requesting Centrally-Organized workshops without or with discount administrative fee</a:t>
            </a:r>
            <a:endParaRPr/>
          </a:p>
          <a:p>
            <a:pPr indent="-285750" lvl="1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/>
              <a:t>Taking the Carpentries instructor training to be certified instructor</a:t>
            </a:r>
            <a:endParaRPr/>
          </a:p>
          <a:p>
            <a:pPr indent="-285750" lvl="1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/>
              <a:t>Self-Organizing workshops with certified instructors at your institute or in collaboration with other institutes</a:t>
            </a:r>
            <a:endParaRPr/>
          </a:p>
        </p:txBody>
      </p:sp>
      <p:pic>
        <p:nvPicPr>
          <p:cNvPr id="465" name="Google Shape;4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4678" y="4241824"/>
            <a:ext cx="2079752" cy="240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71" name="Google Shape;471;p23"/>
          <p:cNvSpPr/>
          <p:nvPr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72" name="Google Shape;472;p23"/>
          <p:cNvSpPr/>
          <p:nvPr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73" name="Google Shape;473;p23"/>
          <p:cNvSpPr txBox="1"/>
          <p:nvPr>
            <p:ph type="title"/>
          </p:nvPr>
        </p:nvSpPr>
        <p:spPr>
          <a:xfrm>
            <a:off x="1535371" y="1044054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eiryo"/>
              <a:buNone/>
            </a:pPr>
            <a:r>
              <a:rPr lang="en-US" sz="3300">
                <a:solidFill>
                  <a:schemeClr val="lt1"/>
                </a:solidFill>
              </a:rPr>
              <a:t>CodeRefinery workshops</a:t>
            </a:r>
            <a:endParaRPr/>
          </a:p>
        </p:txBody>
      </p:sp>
      <p:sp>
        <p:nvSpPr>
          <p:cNvPr id="474" name="Google Shape;474;p23"/>
          <p:cNvSpPr/>
          <p:nvPr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75" name="Google Shape;475;p23"/>
          <p:cNvSpPr/>
          <p:nvPr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76" name="Google Shape;476;p23"/>
          <p:cNvSpPr txBox="1"/>
          <p:nvPr>
            <p:ph idx="1" type="body"/>
          </p:nvPr>
        </p:nvSpPr>
        <p:spPr>
          <a:xfrm>
            <a:off x="1535371" y="2568388"/>
            <a:ext cx="10338382" cy="4128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285750" lvl="1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/>
              <a:t>Online workshops are open and free for all and students/staff at national universities/research institutes in Nordic countries are prioritized.</a:t>
            </a:r>
            <a:endParaRPr/>
          </a:p>
          <a:p>
            <a:pPr indent="-285750" lvl="1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2000"/>
              <a:t>Team registrations are always welcome and most likely accepted.</a:t>
            </a:r>
            <a:endParaRPr/>
          </a:p>
          <a:p>
            <a:pPr indent="-158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descr="CodeRefinery logo" id="477" name="Google Shape;4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4786" y="4805234"/>
            <a:ext cx="2254294" cy="167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83" name="Google Shape;483;p24"/>
          <p:cNvSpPr/>
          <p:nvPr/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One glowing star standing among other dim stars on green pastel color background" id="484" name="Google Shape;484;p24"/>
          <p:cNvPicPr preferRelativeResize="0"/>
          <p:nvPr/>
        </p:nvPicPr>
        <p:blipFill rotWithShape="1">
          <a:blip r:embed="rId3">
            <a:alphaModFix/>
          </a:blip>
          <a:srcRect b="1" l="22289" r="18197" t="0"/>
          <a:stretch/>
        </p:blipFill>
        <p:spPr>
          <a:xfrm>
            <a:off x="8194348" y="1074544"/>
            <a:ext cx="3997652" cy="503785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4"/>
          <p:cNvSpPr/>
          <p:nvPr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86" name="Google Shape;486;p24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87" name="Google Shape;487;p24"/>
          <p:cNvSpPr txBox="1"/>
          <p:nvPr>
            <p:ph type="title"/>
          </p:nvPr>
        </p:nvSpPr>
        <p:spPr>
          <a:xfrm>
            <a:off x="787178" y="1475399"/>
            <a:ext cx="6623040" cy="1140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</a:pPr>
            <a:r>
              <a:rPr lang="en-US"/>
              <a:t>For more info</a:t>
            </a:r>
            <a:endParaRPr/>
          </a:p>
        </p:txBody>
      </p:sp>
      <p:sp>
        <p:nvSpPr>
          <p:cNvPr id="488" name="Google Shape;488;p24"/>
          <p:cNvSpPr txBox="1"/>
          <p:nvPr>
            <p:ph idx="1" type="body"/>
          </p:nvPr>
        </p:nvSpPr>
        <p:spPr>
          <a:xfrm>
            <a:off x="787179" y="2743995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carpentries.org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coderefinery.org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Take contact: naoe.tatara@ub.uio.no</a:t>
            </a: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0" name="Google Shape;490;p24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1" name="Google Shape;491;p24"/>
          <p:cNvSpPr/>
          <p:nvPr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2" name="Google Shape;492;p24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5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8" name="Google Shape;498;p25"/>
          <p:cNvSpPr/>
          <p:nvPr/>
        </p:nvSpPr>
        <p:spPr>
          <a:xfrm flipH="1">
            <a:off x="8129873" y="-10597"/>
            <a:ext cx="4067173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9" name="Google Shape;499;p25"/>
          <p:cNvSpPr/>
          <p:nvPr/>
        </p:nvSpPr>
        <p:spPr>
          <a:xfrm flipH="1">
            <a:off x="-5047" y="717163"/>
            <a:ext cx="8068913" cy="5450453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00" name="Google Shape;500;p25"/>
          <p:cNvSpPr txBox="1"/>
          <p:nvPr>
            <p:ph type="title"/>
          </p:nvPr>
        </p:nvSpPr>
        <p:spPr>
          <a:xfrm>
            <a:off x="859536" y="1056362"/>
            <a:ext cx="675444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Meiryo"/>
              <a:buNone/>
            </a:pPr>
            <a:r>
              <a:rPr lang="en-US" sz="2300"/>
              <a:t>The Carpentries (Lesson programs)</a:t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 flipH="1">
            <a:off x="8129872" y="717163"/>
            <a:ext cx="4059075" cy="5392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02" name="Google Shape;502;p25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03" name="Google Shape;503;p25"/>
          <p:cNvSpPr txBox="1"/>
          <p:nvPr>
            <p:ph idx="1" type="body"/>
          </p:nvPr>
        </p:nvSpPr>
        <p:spPr>
          <a:xfrm>
            <a:off x="859536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Modular curriculum with 3 distinct sections and 1 optional for more effective programming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Domain specific curriculum centered around a single dataset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/>
              <a:t>For people in library and information related roles with domain specific focus</a:t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 flipH="1">
            <a:off x="-1" y="6167615"/>
            <a:ext cx="8063866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05" name="Google Shape;505;p25"/>
          <p:cNvSpPr/>
          <p:nvPr/>
        </p:nvSpPr>
        <p:spPr>
          <a:xfrm>
            <a:off x="8068914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06" name="Google Shape;506;p25"/>
          <p:cNvSpPr/>
          <p:nvPr/>
        </p:nvSpPr>
        <p:spPr>
          <a:xfrm flipH="1">
            <a:off x="8132924" y="6134669"/>
            <a:ext cx="4059075" cy="723331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07" name="Google Shape;507;p25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6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3" name="Google Shape;513;p26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A blue globe on top of a book&#10;&#10;Description automatically generated with medium confidence" id="514" name="Google Shape;514;p26"/>
          <p:cNvPicPr preferRelativeResize="0"/>
          <p:nvPr/>
        </p:nvPicPr>
        <p:blipFill rotWithShape="1">
          <a:blip r:embed="rId3">
            <a:alphaModFix/>
          </a:blip>
          <a:srcRect b="1" l="26872" r="25775" t="0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6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6" name="Google Shape;516;p26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7" name="Google Shape;517;p26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</a:pPr>
            <a:r>
              <a:rPr lang="en-US"/>
              <a:t>CodeRefinery (Lessons)</a:t>
            </a:r>
            <a:endParaRPr/>
          </a:p>
        </p:txBody>
      </p:sp>
      <p:sp>
        <p:nvSpPr>
          <p:cNvPr id="518" name="Google Shape;518;p26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9" name="Google Shape;519;p26"/>
          <p:cNvSpPr/>
          <p:nvPr/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1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orbel"/>
              <a:buChar char="•"/>
            </a:pPr>
            <a:r>
              <a:rPr b="0" i="0" lang="en-US" sz="15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Introduction to version control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orbel"/>
              <a:buChar char="•"/>
            </a:pPr>
            <a:r>
              <a:rPr b="0" i="0" lang="en-US" sz="15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Collaborative distributed version control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orbel"/>
              <a:buChar char="•"/>
            </a:pPr>
            <a:r>
              <a:rPr b="0" i="0" lang="en-US" sz="15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Reproducible research and FAIR data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orbel"/>
              <a:buChar char="•"/>
            </a:pPr>
            <a:r>
              <a:rPr b="0" i="0" lang="en-US" sz="15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Social coding and open software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orbel"/>
              <a:buChar char="•"/>
            </a:pPr>
            <a:r>
              <a:rPr b="0" i="0" lang="en-US" sz="15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Documentation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orbel"/>
              <a:buChar char="•"/>
            </a:pPr>
            <a:r>
              <a:rPr b="0" i="0" lang="en-US" sz="15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Jupyter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orbel"/>
              <a:buChar char="•"/>
            </a:pPr>
            <a:r>
              <a:rPr b="0" i="0" lang="en-US" sz="15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Automated testing</a:t>
            </a:r>
            <a:endParaRPr/>
          </a:p>
          <a:p>
            <a:pPr indent="0" lvl="1" marL="0" marR="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orbel"/>
              <a:buChar char="•"/>
            </a:pPr>
            <a:r>
              <a:rPr b="0" i="0" lang="en-US" sz="15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rPr>
              <a:t>Modular code development</a:t>
            </a:r>
            <a:endParaRPr/>
          </a:p>
        </p:txBody>
      </p:sp>
      <p:sp>
        <p:nvSpPr>
          <p:cNvPr id="520" name="Google Shape;520;p26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1" name="Google Shape;521;p26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2" name="Google Shape;522;p26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3" name="Google Shape;523;p26"/>
          <p:cNvSpPr txBox="1"/>
          <p:nvPr/>
        </p:nvSpPr>
        <p:spPr>
          <a:xfrm>
            <a:off x="1519453" y="5909367"/>
            <a:ext cx="2938625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 by Unknown Author is licensed under </a:t>
            </a:r>
            <a:r>
              <a:rPr lang="en-US" sz="700" u="sng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BY-SA-NC</a:t>
            </a:r>
            <a:endParaRPr sz="7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7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9" name="Google Shape;529;p27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0" name="Google Shape;530;p27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1" name="Google Shape;531;p27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2" name="Google Shape;532;p27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Meiryo"/>
              <a:buNone/>
            </a:pPr>
            <a:r>
              <a:rPr b="0" lang="en-US" sz="2300"/>
              <a:t>Hierarchical structure and helper training</a:t>
            </a:r>
            <a:endParaRPr b="0" sz="2300"/>
          </a:p>
        </p:txBody>
      </p:sp>
      <p:sp>
        <p:nvSpPr>
          <p:cNvPr id="533" name="Google Shape;533;p27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4" name="Google Shape;534;p27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5" name="Google Shape;535;p27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36" name="Google Shape;536;p27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37" name="Google Shape;537;p27"/>
          <p:cNvGrpSpPr/>
          <p:nvPr/>
        </p:nvGrpSpPr>
        <p:grpSpPr>
          <a:xfrm>
            <a:off x="564645" y="1750192"/>
            <a:ext cx="3328786" cy="3328786"/>
            <a:chOff x="5660124" y="2993124"/>
            <a:chExt cx="871751" cy="871751"/>
          </a:xfrm>
        </p:grpSpPr>
        <p:sp>
          <p:nvSpPr>
            <p:cNvPr id="538" name="Google Shape;538;p27"/>
            <p:cNvSpPr/>
            <p:nvPr/>
          </p:nvSpPr>
          <p:spPr>
            <a:xfrm>
              <a:off x="5660124" y="2993124"/>
              <a:ext cx="871751" cy="871751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B41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Hierarchy" id="539" name="Google Shape;539;p27"/>
            <p:cNvSpPr/>
            <p:nvPr/>
          </p:nvSpPr>
          <p:spPr>
            <a:xfrm>
              <a:off x="5845907" y="3178907"/>
              <a:ext cx="500185" cy="50018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xpert helpers cycle between breakout rooms while helpers are assigned to one specific breakout room" id="540" name="Google Shape;54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989" y="2210464"/>
            <a:ext cx="5223564" cy="37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181753" y="0"/>
            <a:ext cx="4010247" cy="10565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1" name="Google Shape;121;p3"/>
          <p:cNvSpPr txBox="1"/>
          <p:nvPr>
            <p:ph type="title"/>
          </p:nvPr>
        </p:nvSpPr>
        <p:spPr>
          <a:xfrm>
            <a:off x="787178" y="1475399"/>
            <a:ext cx="6623040" cy="1140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122" name="Google Shape;122;p3"/>
          <p:cNvSpPr txBox="1"/>
          <p:nvPr>
            <p:ph idx="1" type="body"/>
          </p:nvPr>
        </p:nvSpPr>
        <p:spPr>
          <a:xfrm>
            <a:off x="787179" y="2743995"/>
            <a:ext cx="6623039" cy="30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0" lang="en-US"/>
              <a:t>Hvordan ble workshops kjennetegnet av mye </a:t>
            </a:r>
            <a:r>
              <a:rPr lang="en-US"/>
              <a:t>live-coding</a:t>
            </a:r>
            <a:r>
              <a:rPr b="0" lang="en-US"/>
              <a:t> med </a:t>
            </a:r>
            <a:r>
              <a:rPr lang="en-US"/>
              <a:t>hands-on</a:t>
            </a:r>
            <a:r>
              <a:rPr b="0" lang="en-US"/>
              <a:t> vellykket med oppskalering ved å beholde det så </a:t>
            </a:r>
            <a:r>
              <a:rPr lang="en-US"/>
              <a:t>inklusive</a:t>
            </a:r>
            <a:r>
              <a:rPr b="0" lang="en-US"/>
              <a:t> som fysiske workshops? 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0" lang="en-US"/>
              <a:t>Og hvordan kan de skalere opp enda mer og nå de som trenger det?</a:t>
            </a:r>
            <a:endParaRPr/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3861" y="1146926"/>
            <a:ext cx="2079752" cy="2405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Refinery logo"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8906" y="4010406"/>
            <a:ext cx="2445915" cy="18160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/>
          <p:nvPr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8196072" y="3561468"/>
            <a:ext cx="3995928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8181753" y="0"/>
            <a:ext cx="4010247" cy="10565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3049" y="1095508"/>
            <a:ext cx="8203482" cy="5016893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8" name="Google Shape;138;p4"/>
          <p:cNvSpPr txBox="1"/>
          <p:nvPr>
            <p:ph type="title"/>
          </p:nvPr>
        </p:nvSpPr>
        <p:spPr>
          <a:xfrm>
            <a:off x="787178" y="1475399"/>
            <a:ext cx="6623040" cy="11405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</a:pPr>
            <a:r>
              <a:rPr lang="en-US"/>
              <a:t>What are common?</a:t>
            </a:r>
            <a:endParaRPr/>
          </a:p>
        </p:txBody>
      </p:sp>
      <p:grpSp>
        <p:nvGrpSpPr>
          <p:cNvPr id="139" name="Google Shape;139;p4"/>
          <p:cNvGrpSpPr/>
          <p:nvPr/>
        </p:nvGrpSpPr>
        <p:grpSpPr>
          <a:xfrm>
            <a:off x="787179" y="2913989"/>
            <a:ext cx="6623038" cy="2690609"/>
            <a:chOff x="0" y="169994"/>
            <a:chExt cx="6623038" cy="2690609"/>
          </a:xfrm>
        </p:grpSpPr>
        <p:sp>
          <p:nvSpPr>
            <p:cNvPr id="140" name="Google Shape;140;p4"/>
            <p:cNvSpPr/>
            <p:nvPr/>
          </p:nvSpPr>
          <p:spPr>
            <a:xfrm>
              <a:off x="0" y="169994"/>
              <a:ext cx="2069699" cy="1241819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5D5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ctr" dir="5400000" dist="254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0" y="169994"/>
              <a:ext cx="2069699" cy="1241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Meiryo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live-coding</a:t>
              </a:r>
              <a:r>
                <a:rPr b="0" i="0" lang="en-US" sz="23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 </a:t>
              </a:r>
              <a:endParaRPr b="0" i="0" sz="23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276669" y="169994"/>
              <a:ext cx="2069699" cy="1241819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5D5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ctr" dir="5400000" dist="254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2276669" y="169994"/>
              <a:ext cx="2069699" cy="1241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Meiryo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hands-on</a:t>
              </a:r>
              <a:r>
                <a:rPr b="0" i="0" lang="en-US" sz="23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 </a:t>
              </a:r>
              <a:endParaRPr b="0" i="0" sz="23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4553339" y="169994"/>
              <a:ext cx="2069699" cy="1241819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5D5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ctr" dir="5400000" dist="254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4553339" y="169994"/>
              <a:ext cx="2069699" cy="1241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Meiryo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inclusive</a:t>
              </a:r>
              <a:endParaRPr b="0" i="0" sz="23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1138334" y="1618784"/>
              <a:ext cx="2069699" cy="1241819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5D5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ctr" dir="5400000" dist="254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1138334" y="1618784"/>
              <a:ext cx="2069699" cy="1241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Meiryo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Size (ca. 30)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3415004" y="1618784"/>
              <a:ext cx="2069699" cy="1241819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D5D5D5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ctr" dir="5400000" dist="254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3415004" y="1618784"/>
              <a:ext cx="2069699" cy="1241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Meiryo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CC-BY lessons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3861" y="1146926"/>
            <a:ext cx="2079752" cy="2405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Refinery logo" id="151" name="Google Shape;15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8906" y="4010406"/>
            <a:ext cx="2445915" cy="181609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/>
          <p:nvPr/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8206532" y="6167615"/>
            <a:ext cx="3982418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8196072" y="3561468"/>
            <a:ext cx="3995928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A group of people in a meeting&#10;&#10;Description automatically generated with low confidence"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12451"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0" y="6627168"/>
            <a:ext cx="33730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sng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b="0" i="0" lang="en-US" sz="9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 by Terri Yu, 2016 is licensed under </a:t>
            </a:r>
            <a:r>
              <a:rPr b="0" i="0" lang="en-US" sz="900" u="sng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</a:t>
            </a:r>
            <a:endParaRPr b="0" i="0" sz="9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3173505" y="336177"/>
            <a:ext cx="3052483" cy="1323439"/>
          </a:xfrm>
          <a:prstGeom prst="rect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EFEFE"/>
                </a:solidFill>
                <a:latin typeface="Radley"/>
                <a:ea typeface="Radley"/>
                <a:cs typeface="Radley"/>
                <a:sym typeface="Radley"/>
              </a:rPr>
              <a:t>Instructor is live-coding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6095999" y="5796172"/>
            <a:ext cx="5593976" cy="707886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none">
                <a:solidFill>
                  <a:srgbClr val="FEFEFE"/>
                </a:solidFill>
                <a:latin typeface="Radley"/>
                <a:ea typeface="Radley"/>
                <a:cs typeface="Radley"/>
                <a:sym typeface="Radley"/>
              </a:rPr>
              <a:t>Learners are type along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in a room&#10;&#10;Description automatically generated with medium confidence" id="170" name="Google Shape;170;p6"/>
          <p:cNvPicPr preferRelativeResize="0"/>
          <p:nvPr/>
        </p:nvPicPr>
        <p:blipFill rotWithShape="1">
          <a:blip r:embed="rId3">
            <a:alphaModFix/>
          </a:blip>
          <a:srcRect b="5179" l="0" r="967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/>
          <p:nvPr/>
        </p:nvSpPr>
        <p:spPr>
          <a:xfrm>
            <a:off x="0" y="6623824"/>
            <a:ext cx="3668751" cy="23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lang="en-US" sz="9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 by UTA Libraries is licensed under </a:t>
            </a:r>
            <a:r>
              <a:rPr lang="en-US" sz="900" u="sng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BY-NC</a:t>
            </a:r>
            <a:endParaRPr sz="9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900953" y="3254188"/>
            <a:ext cx="833718" cy="77993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3527611" y="3576917"/>
            <a:ext cx="833718" cy="77993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9390530" y="3429000"/>
            <a:ext cx="833718" cy="77993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5392271" y="268941"/>
            <a:ext cx="3756212" cy="1323439"/>
          </a:xfrm>
          <a:prstGeom prst="rect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Helper provides immediate help</a:t>
            </a:r>
            <a:endParaRPr/>
          </a:p>
        </p:txBody>
      </p:sp>
      <p:sp>
        <p:nvSpPr>
          <p:cNvPr id="176" name="Google Shape;176;p6"/>
          <p:cNvSpPr txBox="1"/>
          <p:nvPr/>
        </p:nvSpPr>
        <p:spPr>
          <a:xfrm>
            <a:off x="3668751" y="5057775"/>
            <a:ext cx="5029200" cy="13236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0466D"/>
                </a:solidFill>
                <a:latin typeface="Radley"/>
                <a:ea typeface="Radley"/>
                <a:cs typeface="Radley"/>
                <a:sym typeface="Radley"/>
              </a:rPr>
              <a:t>Learners use stickers to indicate status</a:t>
            </a:r>
            <a:endParaRPr>
              <a:solidFill>
                <a:srgbClr val="30466D"/>
              </a:solidFill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668875" y="3756211"/>
            <a:ext cx="833718" cy="779930"/>
          </a:xfrm>
          <a:prstGeom prst="ellipse">
            <a:avLst/>
          </a:prstGeom>
          <a:noFill/>
          <a:ln cap="flat" cmpd="sng" w="571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3" name="Google Shape;183;p7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A group of people sitting at tables with laptops&#10;&#10;Description automatically generated with low confidence" id="184" name="Google Shape;184;p7"/>
          <p:cNvPicPr preferRelativeResize="0"/>
          <p:nvPr/>
        </p:nvPicPr>
        <p:blipFill rotWithShape="1">
          <a:blip r:embed="rId3">
            <a:alphaModFix/>
          </a:blip>
          <a:srcRect b="0" l="22023" r="31449" t="0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6" name="Google Shape;186;p7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7" name="Google Shape;187;p7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</a:pPr>
            <a:r>
              <a:rPr lang="en-US"/>
              <a:t>Code of conduct</a:t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7"/>
          <p:cNvSpPr txBox="1"/>
          <p:nvPr>
            <p:ph idx="1" type="body"/>
          </p:nvPr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Use welcoming and inclusive language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Be respectful of different viewpoints and experiences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Gracefully accept constructive criticism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Focus on what is best for the community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Show courtesy and respect towards other community members</a:t>
            </a:r>
            <a:endParaRPr/>
          </a:p>
          <a:p>
            <a:pPr indent="-1714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0" name="Google Shape;190;p7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-2" y="5892259"/>
            <a:ext cx="2616421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 by Robin Rice, 2016 is licensed under </a:t>
            </a:r>
            <a:r>
              <a:rPr lang="en-US" sz="700" u="sng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</a:t>
            </a:r>
            <a:endParaRPr sz="7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8592546" y="5627077"/>
            <a:ext cx="3329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The Carpentries CC-BY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0" name="Google Shape;200;p8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01" name="Google Shape;201;p8"/>
          <p:cNvPicPr preferRelativeResize="0"/>
          <p:nvPr/>
        </p:nvPicPr>
        <p:blipFill rotWithShape="1">
          <a:blip r:embed="rId3">
            <a:alphaModFix/>
          </a:blip>
          <a:srcRect b="-66416" l="1" r="-1412" t="-67113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3" name="Google Shape;203;p8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4" name="Google Shape;204;p8"/>
          <p:cNvSpPr txBox="1"/>
          <p:nvPr>
            <p:ph type="title"/>
          </p:nvPr>
        </p:nvSpPr>
        <p:spPr>
          <a:xfrm>
            <a:off x="4919472" y="105636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eiryo"/>
              <a:buNone/>
            </a:pPr>
            <a:r>
              <a:rPr lang="en-US" sz="2800"/>
              <a:t>The Carpentries (Workshops)</a:t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6" name="Google Shape;206;p8"/>
          <p:cNvSpPr txBox="1"/>
          <p:nvPr>
            <p:ph idx="1" type="body"/>
          </p:nvPr>
        </p:nvSpPr>
        <p:spPr>
          <a:xfrm>
            <a:off x="4921857" y="2268656"/>
            <a:ext cx="6627226" cy="3505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fontScale="92500"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lang="en-US"/>
              <a:t>Teaching </a:t>
            </a:r>
            <a:r>
              <a:rPr lang="en-US"/>
              <a:t>foundational</a:t>
            </a:r>
            <a:r>
              <a:rPr b="0" lang="en-US"/>
              <a:t> coding and data science skills to researchers worldwide (novice)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lang="en-US"/>
              <a:t>Global community of like-minded volunteers of different roles. (e.g. 3000+ instructors, helpers, lesson maintainers, instructor trainers, etc.)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b="0" lang="en-US"/>
              <a:t>Centrally-Organized and Self-Organized workshops</a:t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Text&#10;&#10;Description automatically generated" id="210" name="Google Shape;21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632" y="5026373"/>
            <a:ext cx="3660668" cy="74822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>
            <a:off x="1091101" y="4582771"/>
            <a:ext cx="332982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The Carpentries CC-BY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7" name="Google Shape;217;p9"/>
          <p:cNvSpPr/>
          <p:nvPr/>
        </p:nvSpPr>
        <p:spPr>
          <a:xfrm flipH="1">
            <a:off x="-2" y="0"/>
            <a:ext cx="4420926" cy="68381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Map of workshops" id="218" name="Google Shape;218;p9"/>
          <p:cNvPicPr preferRelativeResize="0"/>
          <p:nvPr/>
        </p:nvPicPr>
        <p:blipFill rotWithShape="1">
          <a:blip r:embed="rId3">
            <a:alphaModFix/>
          </a:blip>
          <a:srcRect b="-1" l="8349" r="0" t="0"/>
          <a:stretch/>
        </p:blipFill>
        <p:spPr>
          <a:xfrm>
            <a:off x="20" y="719747"/>
            <a:ext cx="4458058" cy="53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9"/>
          <p:cNvSpPr/>
          <p:nvPr/>
        </p:nvSpPr>
        <p:spPr>
          <a:xfrm flipH="1">
            <a:off x="0" y="6146359"/>
            <a:ext cx="4426072" cy="711642"/>
          </a:xfrm>
          <a:prstGeom prst="rect">
            <a:avLst/>
          </a:prstGeom>
          <a:solidFill>
            <a:srgbClr val="D7D5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0" name="Google Shape;220;p9"/>
          <p:cNvSpPr/>
          <p:nvPr/>
        </p:nvSpPr>
        <p:spPr>
          <a:xfrm flipH="1">
            <a:off x="4426076" y="748578"/>
            <a:ext cx="7765922" cy="541903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1" name="Google Shape;221;p9"/>
          <p:cNvSpPr txBox="1"/>
          <p:nvPr>
            <p:ph type="title"/>
          </p:nvPr>
        </p:nvSpPr>
        <p:spPr>
          <a:xfrm>
            <a:off x="4921856" y="1036572"/>
            <a:ext cx="6627226" cy="1154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eiryo"/>
              <a:buNone/>
            </a:pPr>
            <a:r>
              <a:rPr lang="en-US" sz="2800"/>
              <a:t>CodeRefinery (Workshops)</a:t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1525" y="68774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3" name="Google Shape;223;p9"/>
          <p:cNvSpPr txBox="1"/>
          <p:nvPr>
            <p:ph idx="1" type="body"/>
          </p:nvPr>
        </p:nvSpPr>
        <p:spPr>
          <a:xfrm>
            <a:off x="4689967" y="2085125"/>
            <a:ext cx="7267095" cy="3774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85750" lvl="0" marL="2857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Training to advance FAIRness of software management and development practices 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(pre-pandemic) Mainly 3-full day workshops at each training hub in Nordic countries by project staff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Funded by NeIC and national infra providers</a:t>
            </a:r>
            <a:endParaRPr/>
          </a:p>
          <a:p>
            <a:pPr indent="-285750" lvl="0" marL="28575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b="0" lang="en-US"/>
              <a:t>As a project, a platinum member of the Carpentries providing opportunities to National univ. in Nordics 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 flipH="1">
            <a:off x="4394069" y="6167615"/>
            <a:ext cx="77948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CodeRefinery logo" id="227" name="Google Shape;22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" y="900561"/>
            <a:ext cx="1460341" cy="108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1064237" y="5860123"/>
            <a:ext cx="332982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CodeRefinerys CC-BY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jiVTI">
  <a:themeElements>
    <a:clrScheme name="AnalogousFromRegularSeedLeftStep">
      <a:dk1>
        <a:srgbClr val="000000"/>
      </a:dk1>
      <a:lt1>
        <a:srgbClr val="FFFFFF"/>
      </a:lt1>
      <a:dk2>
        <a:srgbClr val="321C1C"/>
      </a:dk2>
      <a:lt2>
        <a:srgbClr val="F1F0F3"/>
      </a:lt2>
      <a:accent1>
        <a:srgbClr val="87AB36"/>
      </a:accent1>
      <a:accent2>
        <a:srgbClr val="AFA02C"/>
      </a:accent2>
      <a:accent3>
        <a:srgbClr val="CE8441"/>
      </a:accent3>
      <a:accent4>
        <a:srgbClr val="BD3830"/>
      </a:accent4>
      <a:accent5>
        <a:srgbClr val="CE4174"/>
      </a:accent5>
      <a:accent6>
        <a:srgbClr val="BD309D"/>
      </a:accent6>
      <a:hlink>
        <a:srgbClr val="7956C6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2021-04-24T09:51:27Z</dcterms:created>
  <dc:creator>Tatara Naoe</dc:creator>
</cp:coreProperties>
</file>